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4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42ED1-F607-440A-8D6D-830479D34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D6D03F-FAF1-479C-AB7F-3B773BC5F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8C459D-DF8E-43B1-8B6E-3DC9C19B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BAAA21-A8D3-4630-B81E-DE01AA58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80694-7A94-4E9D-8547-63186A4A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11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AFE53-89B2-4635-B825-18F1032D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D70EBD-8810-4672-8F6D-2F6687F14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32776-0A45-41D5-AD28-83B8BB6C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5FDA58-80B6-49BB-B453-302769D0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2CCD02-9DCB-416A-86C4-123274AC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89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DBB3618-3816-499A-83DF-710A7EE63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449EEF-08C4-4E21-AAF0-3FFE6FC58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E1913F-DE12-455C-B2D7-41DFE46B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455342-CC59-4453-8824-8BE33DEF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40D3D6-A4E4-422A-A6E6-BB003FF9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73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1C9F6-F0A9-4586-8488-79F9F2B7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DF2760-1C9B-4BA6-95CB-CDC51379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251431-E059-443E-A1D0-C2A28AB4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E4BEA0-7B59-40E7-9CF7-14EF8FD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CB29D9-090C-4C35-9D82-6DBE8363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0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DE306-56FD-43D4-9FFA-3DA6E6CA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AE576-CF6F-486D-866F-B26A57091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A77E6-5087-41ED-B816-96F38E7D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20410-C507-4B1B-BD0E-23FB41B7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BE0BA3-BB77-4CE6-959D-44B4D641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253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454DB-3850-4FE4-927B-94A26CA4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A49FF0-0C79-4CCC-9F44-CA755118A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C70C0F-0CAD-4D4A-B07D-63C2E03AD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09D467-2320-40E9-90B1-CA89B81D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8BFA0B-C294-4CFA-8554-DFCA2D6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19F666-FB8B-4D20-8B0D-FE860370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32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320A3-FCA7-4EEB-8FE1-8BC8F7F4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E68890-5A0F-44EE-A10E-F9F91D0C0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EC588C-9ACA-40A0-9D0B-97DEE7723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C52243-706F-46F4-BAE3-3484CDA55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573BE5-16C8-4890-B22B-92E416319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994C63-0121-4EC2-9535-3883B316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DD6AD9D-FA1D-48AC-BE84-78002E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D7FD30-3FBE-4DE8-8E1B-46002622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077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FA0F7-6330-4B05-BED0-BB6D84F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D85257-6FA7-4D54-9A5E-8EA9B87B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67F473-070E-4B23-937E-15CF8896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C1BDBB-1F40-42B3-95D8-4FA20F36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7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1B05BF-1E71-4820-ADCE-6DB5505E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EBA86B-7C04-4E83-BB2F-5E7D0AF0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F0A6D9-2C6F-4BFE-BAAD-46D93E9A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65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C436F-A478-40A1-A27C-B95EC371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7E4A2D-16C7-43DA-A0D4-3A6B5ECF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451A32-2120-4477-B598-33797E793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04C155-62C7-4913-9A06-319B8CDB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ADAA57-5084-47B6-970F-BBD8013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03A3C1-8E70-40F5-8068-84DEC592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652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10280-6BC2-4A44-9F72-1E0FD12D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18B959E-1CD3-45BE-B0C3-B3951E306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B4EE24-9E6B-47C4-B3D5-5CAEEBC19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9B106C-310D-4F47-80F2-983CB39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439BC3-0F5E-4799-A15A-5EFF9372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FA12C-3ECC-4003-8212-CDD21766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392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731024-1A8C-418C-86AC-FCB35AD0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A7DB6-E4AB-4257-B660-E6D5F167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D7D355-F18B-42DE-A3A7-7677A3F20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049D-AE08-4D98-B281-13FBE23C64B0}" type="datetimeFigureOut">
              <a:rPr lang="de-CH" smtClean="0"/>
              <a:t>15.11.2019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8FB9A-E39D-4A3A-A936-425AF6693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E0D4A9-5BF3-4068-BF18-4FDA7BAB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8B10A-F4FC-4975-BCD2-75025875ED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0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8rqcqi1BZ7Lm8eQg6" TargetMode="External"/><Relationship Id="rId2" Type="http://schemas.openxmlformats.org/officeDocument/2006/relationships/hyperlink" Target="https://goo.gl/maps/aEaLmLvVFXwjSpj9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lionsclubs.ch/de/district-centro/news/news/detail/News/ein-licht-fuer-vergessene-kinde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69676A-4E8C-4D08-91A7-B206173D6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Activities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ED929D-95BA-44F1-BEB8-AD98656F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13" y="5665510"/>
            <a:ext cx="9426806" cy="719122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E7E6E6"/>
                </a:solidFill>
              </a:rPr>
              <a:t>2019 and </a:t>
            </a:r>
            <a:r>
              <a:rPr lang="de-CH" dirty="0" err="1">
                <a:solidFill>
                  <a:srgbClr val="E7E6E6"/>
                </a:solidFill>
              </a:rPr>
              <a:t>beyond</a:t>
            </a:r>
            <a:endParaRPr lang="de-CH" dirty="0">
              <a:solidFill>
                <a:srgbClr val="E7E6E6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9731EE-2FDA-4945-93A0-26483AB11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55" y="643464"/>
            <a:ext cx="9070058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2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PROJEKT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CLEAN WATER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0" y="2475449"/>
            <a:ext cx="5614850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fontAlgn="base">
              <a:lnSpc>
                <a:spcPct val="110000"/>
              </a:lnSpc>
            </a:pPr>
            <a:r>
              <a:rPr lang="de-CH" sz="1800" dirty="0">
                <a:solidFill>
                  <a:srgbClr val="002060"/>
                </a:solidFill>
              </a:rPr>
              <a:t>Ziel: Durchfallsterblichkeit in </a:t>
            </a:r>
            <a:r>
              <a:rPr lang="en-US" sz="1800" dirty="0" err="1">
                <a:solidFill>
                  <a:srgbClr val="002060"/>
                </a:solidFill>
              </a:rPr>
              <a:t>Tadschikistan</a:t>
            </a:r>
            <a:r>
              <a:rPr lang="en-US" sz="1800" dirty="0">
                <a:solidFill>
                  <a:srgbClr val="002060"/>
                </a:solidFill>
              </a:rPr>
              <a:t> </a:t>
            </a:r>
            <a:r>
              <a:rPr lang="de-CH" sz="1800" dirty="0">
                <a:solidFill>
                  <a:srgbClr val="002060"/>
                </a:solidFill>
              </a:rPr>
              <a:t>durch Verbesserung der hygienischen </a:t>
            </a:r>
            <a:r>
              <a:rPr lang="en-US" sz="1800" dirty="0">
                <a:solidFill>
                  <a:srgbClr val="002060"/>
                </a:solidFill>
              </a:rPr>
              <a:t>​</a:t>
            </a:r>
            <a:r>
              <a:rPr lang="de-CH" sz="1800" dirty="0">
                <a:solidFill>
                  <a:srgbClr val="002060"/>
                </a:solidFill>
              </a:rPr>
              <a:t>Bedingungen an ausgewählten Spitälern und </a:t>
            </a:r>
            <a:r>
              <a:rPr lang="en-US" sz="1800" dirty="0">
                <a:solidFill>
                  <a:srgbClr val="002060"/>
                </a:solidFill>
              </a:rPr>
              <a:t>​</a:t>
            </a:r>
            <a:r>
              <a:rPr lang="de-CH" sz="1800" dirty="0">
                <a:solidFill>
                  <a:srgbClr val="002060"/>
                </a:solidFill>
              </a:rPr>
              <a:t>Schulen reduzieren</a:t>
            </a:r>
            <a:r>
              <a:rPr lang="en-US" sz="1800" dirty="0">
                <a:solidFill>
                  <a:srgbClr val="002060"/>
                </a:solidFill>
              </a:rPr>
              <a:t>​</a:t>
            </a:r>
          </a:p>
          <a:p>
            <a:pPr marL="0" fontAlgn="base">
              <a:lnSpc>
                <a:spcPct val="110000"/>
              </a:lnSpc>
            </a:pPr>
            <a:r>
              <a:rPr lang="de-CH" sz="1800" dirty="0">
                <a:solidFill>
                  <a:srgbClr val="002060"/>
                </a:solidFill>
              </a:rPr>
              <a:t>Lions Tag Samstag 12. Juni 2021 </a:t>
            </a:r>
            <a:r>
              <a:rPr lang="en-US" sz="1800" dirty="0">
                <a:solidFill>
                  <a:srgbClr val="002060"/>
                </a:solidFill>
              </a:rPr>
              <a:t>​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de-CH" sz="1200" dirty="0">
                <a:solidFill>
                  <a:srgbClr val="002060"/>
                </a:solidFill>
              </a:rPr>
              <a:t>(Öffentlichkeitsarbeit und z.B. Wasser-Verkauf)</a:t>
            </a:r>
            <a:r>
              <a:rPr lang="en-US" sz="1200" dirty="0">
                <a:solidFill>
                  <a:srgbClr val="002060"/>
                </a:solidFill>
              </a:rPr>
              <a:t>​</a:t>
            </a:r>
          </a:p>
          <a:p>
            <a:pPr marL="0" fontAlgn="base">
              <a:lnSpc>
                <a:spcPct val="110000"/>
              </a:lnSpc>
            </a:pPr>
            <a:r>
              <a:rPr lang="de-CH" sz="1800" dirty="0">
                <a:solidFill>
                  <a:srgbClr val="002060"/>
                </a:solidFill>
              </a:rPr>
              <a:t>Spendenziel CHF 2’000’000 für den Multi </a:t>
            </a:r>
            <a:r>
              <a:rPr lang="de-CH" sz="1800" dirty="0" err="1">
                <a:solidFill>
                  <a:srgbClr val="002060"/>
                </a:solidFill>
              </a:rPr>
              <a:t>District</a:t>
            </a:r>
            <a:r>
              <a:rPr lang="de-CH" sz="1800" dirty="0">
                <a:solidFill>
                  <a:srgbClr val="002060"/>
                </a:solidFill>
              </a:rPr>
              <a:t>, </a:t>
            </a:r>
            <a:r>
              <a:rPr lang="en-US" sz="1800" dirty="0">
                <a:solidFill>
                  <a:srgbClr val="002060"/>
                </a:solidFill>
              </a:rPr>
              <a:t>​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de-CH" sz="1800" dirty="0">
                <a:solidFill>
                  <a:srgbClr val="002060"/>
                </a:solidFill>
              </a:rPr>
              <a:t>resp. CHF 7’500 pro Club </a:t>
            </a:r>
            <a:r>
              <a:rPr lang="de-CH" sz="1200" dirty="0">
                <a:solidFill>
                  <a:srgbClr val="002060"/>
                </a:solidFill>
              </a:rPr>
              <a:t>(Total über die 3 Jahre)</a:t>
            </a:r>
          </a:p>
          <a:p>
            <a:pPr marL="0" fontAlgn="base">
              <a:lnSpc>
                <a:spcPct val="11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Was </a:t>
            </a:r>
            <a:r>
              <a:rPr lang="en-US" sz="1800" b="1" dirty="0" err="1">
                <a:solidFill>
                  <a:srgbClr val="002060"/>
                </a:solidFill>
              </a:rPr>
              <a:t>ist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unser</a:t>
            </a:r>
            <a:r>
              <a:rPr lang="en-US" sz="1800" b="1" dirty="0">
                <a:solidFill>
                  <a:srgbClr val="002060"/>
                </a:solidFill>
              </a:rPr>
              <a:t> Club </a:t>
            </a:r>
            <a:r>
              <a:rPr lang="en-US" sz="1800" b="1" dirty="0" err="1">
                <a:solidFill>
                  <a:srgbClr val="002060"/>
                </a:solidFill>
              </a:rPr>
              <a:t>Beitrag</a:t>
            </a:r>
            <a:r>
              <a:rPr lang="en-US" sz="1800" b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12" name="Picture 2" descr="Sauberes Wasser in Tadschikistan">
            <a:extLst>
              <a:ext uri="{FF2B5EF4-FFF2-40B4-BE49-F238E27FC236}">
                <a16:creationId xmlns:a16="http://schemas.microsoft.com/office/drawing/2014/main" id="{A35AD5E6-A22F-447E-A836-53B7C68B2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032"/>
          <a:stretch/>
        </p:blipFill>
        <p:spPr bwMode="auto">
          <a:xfrm>
            <a:off x="5878850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ABFB8A-9566-49E4-B410-47676983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5661749"/>
            <a:ext cx="1010060" cy="10100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29F4F9-4510-4C6F-AF90-0771FA28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09" y="5583455"/>
            <a:ext cx="1082135" cy="10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8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F06C2-B52A-4DA9-B09B-5A3E921B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Activity Principles</a:t>
            </a:r>
          </a:p>
        </p:txBody>
      </p:sp>
      <p:cxnSp>
        <p:nvCxnSpPr>
          <p:cNvPr id="20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DF4F7F-B8A4-4BC3-8579-8FA01BE3F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576146" cy="3462228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rgbClr val="002060"/>
                </a:solidFill>
              </a:rPr>
              <a:t>Nachhaltige Hilfe für Mensch &amp; Umwelt</a:t>
            </a:r>
          </a:p>
          <a:p>
            <a:r>
              <a:rPr lang="de-CH" sz="2000" dirty="0">
                <a:solidFill>
                  <a:srgbClr val="002060"/>
                </a:solidFill>
              </a:rPr>
              <a:t>Hilfe zur Selbsthilfe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Hand on Activities are King</a:t>
            </a:r>
          </a:p>
          <a:p>
            <a:r>
              <a:rPr lang="de-CH" sz="2000" dirty="0">
                <a:solidFill>
                  <a:srgbClr val="002060"/>
                </a:solidFill>
              </a:rPr>
              <a:t>Ausgewogener Mix aus Inland und Ausland Hilfe</a:t>
            </a:r>
          </a:p>
          <a:p>
            <a:r>
              <a:rPr lang="de-CH" sz="2000" dirty="0">
                <a:solidFill>
                  <a:srgbClr val="002060"/>
                </a:solidFill>
              </a:rPr>
              <a:t>Clubgebiet vor anderen regionalen </a:t>
            </a:r>
            <a:r>
              <a:rPr lang="de-CH" sz="2000" dirty="0" err="1">
                <a:solidFill>
                  <a:srgbClr val="002060"/>
                </a:solidFill>
              </a:rPr>
              <a:t>Activities</a:t>
            </a:r>
            <a:endParaRPr lang="de-CH" sz="2000" dirty="0">
              <a:solidFill>
                <a:srgbClr val="002060"/>
              </a:solidFill>
            </a:endParaRPr>
          </a:p>
          <a:p>
            <a:r>
              <a:rPr lang="de-CH" sz="2000" dirty="0">
                <a:solidFill>
                  <a:srgbClr val="002060"/>
                </a:solidFill>
              </a:rPr>
              <a:t>Club bestimmt und ist mitten drin statt nur dabei</a:t>
            </a:r>
          </a:p>
          <a:p>
            <a:r>
              <a:rPr lang="de-CH" sz="2000" dirty="0">
                <a:solidFill>
                  <a:srgbClr val="002060"/>
                </a:solidFill>
              </a:rPr>
              <a:t>Tue Gutes und rede darüber</a:t>
            </a:r>
          </a:p>
          <a:p>
            <a:r>
              <a:rPr lang="en-US" sz="2000" dirty="0">
                <a:solidFill>
                  <a:srgbClr val="002060"/>
                </a:solidFill>
              </a:rPr>
              <a:t>Never stop improving</a:t>
            </a:r>
          </a:p>
          <a:p>
            <a:endParaRPr lang="de-CH" sz="1800" dirty="0"/>
          </a:p>
          <a:p>
            <a:endParaRPr lang="de-CH" sz="18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A4FFD93-57BA-495F-9516-A1D4B51F6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3" r="1154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EA27DF-58E0-4E34-ABB2-02FC98F6B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89" y="3421195"/>
            <a:ext cx="332310" cy="332310"/>
          </a:xfrm>
          <a:prstGeom prst="rect">
            <a:avLst/>
          </a:prstGeom>
        </p:spPr>
      </p:pic>
      <p:pic>
        <p:nvPicPr>
          <p:cNvPr id="1026" name="Picture 2" descr="Image result for we serve lions">
            <a:extLst>
              <a:ext uri="{FF2B5EF4-FFF2-40B4-BE49-F238E27FC236}">
                <a16:creationId xmlns:a16="http://schemas.microsoft.com/office/drawing/2014/main" id="{F878B8C4-7AB8-4985-B966-1AA43E49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81" y="1495745"/>
            <a:ext cx="1048686" cy="7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2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Lehre</a:t>
            </a:r>
            <a:r>
              <a:rPr lang="en-US" dirty="0">
                <a:solidFill>
                  <a:srgbClr val="002060"/>
                </a:solidFill>
              </a:rPr>
              <a:t> in </a:t>
            </a:r>
            <a:r>
              <a:rPr lang="en-US" dirty="0" err="1">
                <a:solidFill>
                  <a:srgbClr val="002060"/>
                </a:solidFill>
              </a:rPr>
              <a:t>Kolumbien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err="1">
                <a:solidFill>
                  <a:srgbClr val="002060"/>
                </a:solidFill>
              </a:rPr>
              <a:t>niños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jugandos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de-CH" sz="1800" dirty="0">
                <a:solidFill>
                  <a:srgbClr val="002060"/>
                </a:solidFill>
              </a:rPr>
              <a:t>sozial benachteiligten Jugendlichen wir d ermöglicht ein bezahltes, zweijähriges Arbeitspraktikum zu absolvieren</a:t>
            </a:r>
          </a:p>
          <a:p>
            <a:r>
              <a:rPr lang="de-CH" sz="1800" dirty="0">
                <a:solidFill>
                  <a:srgbClr val="002060"/>
                </a:solidFill>
              </a:rPr>
              <a:t>so wird der Einstieg in die Berufswelt und erste Arbeitserfahrungen ermöglicht</a:t>
            </a:r>
          </a:p>
          <a:p>
            <a:r>
              <a:rPr lang="de-CH" sz="1800" dirty="0">
                <a:solidFill>
                  <a:srgbClr val="002060"/>
                </a:solidFill>
              </a:rPr>
              <a:t>es wird eine positive Spirale in Gang gesetzt</a:t>
            </a:r>
            <a:endParaRPr lang="en-US" sz="1800" dirty="0">
              <a:solidFill>
                <a:srgbClr val="002060"/>
              </a:solidFill>
            </a:endParaRP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Aufwand ca. 5'000.- pro jugendliche Person</a:t>
            </a:r>
            <a:endParaRPr lang="en-US" sz="1800" dirty="0">
              <a:solidFill>
                <a:srgbClr val="002060"/>
              </a:solidFill>
            </a:endParaRP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Zusammenarbeit mit </a:t>
            </a:r>
            <a:r>
              <a:rPr lang="de-CH" sz="1800" dirty="0" err="1">
                <a:solidFill>
                  <a:srgbClr val="002060"/>
                </a:solidFill>
              </a:rPr>
              <a:t>niños</a:t>
            </a:r>
            <a:r>
              <a:rPr lang="de-CH" sz="1800" dirty="0">
                <a:solidFill>
                  <a:srgbClr val="002060"/>
                </a:solidFill>
              </a:rPr>
              <a:t> </a:t>
            </a:r>
            <a:r>
              <a:rPr lang="de-CH" sz="1800" dirty="0" err="1">
                <a:solidFill>
                  <a:srgbClr val="002060"/>
                </a:solidFill>
              </a:rPr>
              <a:t>jugandos</a:t>
            </a:r>
            <a:endParaRPr lang="de-CH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21" name="Grafik 20" descr="Ein Bild, das draußen, Boden, Straße, Person enthält.&#10;&#10;Mit sehr hoher Zuverlässigkeit generierte Beschreibung">
            <a:extLst>
              <a:ext uri="{FF2B5EF4-FFF2-40B4-BE49-F238E27FC236}">
                <a16:creationId xmlns:a16="http://schemas.microsoft.com/office/drawing/2014/main" id="{060647EA-C52C-4F71-9E1B-90BD9383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3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3F41BF7-6C7E-41EC-8713-5BF37C44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6037262"/>
            <a:ext cx="615541" cy="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Grillstellen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Feuer und </a:t>
            </a:r>
            <a:r>
              <a:rPr lang="en-US" dirty="0" err="1">
                <a:solidFill>
                  <a:srgbClr val="002060"/>
                </a:solidFill>
              </a:rPr>
              <a:t>Flamme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83501"/>
            <a:ext cx="5223528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de-CH" sz="1800" dirty="0">
                <a:solidFill>
                  <a:srgbClr val="002060"/>
                </a:solidFill>
              </a:rPr>
              <a:t>Erstellen oder Sanieren von öffentlichen Grillstellen im und um unser Clubgebiet</a:t>
            </a:r>
          </a:p>
          <a:p>
            <a:pPr marL="0"/>
            <a:endParaRPr lang="de-CH" sz="1800" dirty="0">
              <a:solidFill>
                <a:srgbClr val="002060"/>
              </a:solidFill>
            </a:endParaRP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Aufwand ca. 2000.-</a:t>
            </a:r>
          </a:p>
          <a:p>
            <a:pPr marL="0"/>
            <a:endParaRPr lang="de-CH" sz="1800" dirty="0">
              <a:solidFill>
                <a:srgbClr val="002060"/>
              </a:solidFill>
            </a:endParaRP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Publikation in Google </a:t>
            </a:r>
            <a:r>
              <a:rPr lang="de-CH" sz="1800" dirty="0" err="1">
                <a:solidFill>
                  <a:srgbClr val="002060"/>
                </a:solidFill>
              </a:rPr>
              <a:t>Map</a:t>
            </a:r>
            <a:r>
              <a:rPr lang="de-CH" sz="1800" dirty="0">
                <a:solidFill>
                  <a:srgbClr val="002060"/>
                </a:solidFill>
              </a:rPr>
              <a:t>; #Lions Club Luzern Habsburg</a:t>
            </a:r>
          </a:p>
          <a:p>
            <a:pPr marL="0"/>
            <a:endParaRPr lang="de-CH" sz="1800" dirty="0"/>
          </a:p>
          <a:p>
            <a:pPr marL="0"/>
            <a:endParaRPr lang="en-US" sz="1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DFB3AD-82B6-4D59-9129-7207588E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" r="1262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22C54B1-6168-426A-9F70-40898313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5661749"/>
            <a:ext cx="1010060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6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68EBF-4024-4244-B808-18AFDCA6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2060"/>
                </a:solidFill>
              </a:rPr>
              <a:t>Grillstellen </a:t>
            </a:r>
            <a:r>
              <a:rPr lang="de-CH" dirty="0" err="1">
                <a:solidFill>
                  <a:srgbClr val="002060"/>
                </a:solidFill>
              </a:rPr>
              <a:t>by</a:t>
            </a:r>
            <a:r>
              <a:rPr lang="de-CH" dirty="0">
                <a:solidFill>
                  <a:srgbClr val="002060"/>
                </a:solidFill>
              </a:rPr>
              <a:t> Lions Club Habsburg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CE308-BA9C-498D-9EFF-8304326A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01067" cy="4351338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002060"/>
                </a:solidFill>
              </a:rPr>
              <a:t>Grillstelle </a:t>
            </a:r>
            <a:r>
              <a:rPr lang="de-CH" dirty="0" err="1">
                <a:solidFill>
                  <a:srgbClr val="002060"/>
                </a:solidFill>
              </a:rPr>
              <a:t>Maihof</a:t>
            </a:r>
            <a:r>
              <a:rPr lang="de-CH" dirty="0">
                <a:solidFill>
                  <a:srgbClr val="002060"/>
                </a:solidFill>
              </a:rPr>
              <a:t> Luzern</a:t>
            </a:r>
          </a:p>
          <a:p>
            <a:pPr marL="0" indent="0">
              <a:buNone/>
            </a:pPr>
            <a:r>
              <a:rPr lang="de-CH" sz="1800" dirty="0">
                <a:hlinkClick r:id="rId2"/>
              </a:rPr>
              <a:t>https://goo.gl/maps/aEaLmLvVFXwjSpj9A</a:t>
            </a:r>
            <a:endParaRPr lang="de-CH" sz="1800" dirty="0"/>
          </a:p>
          <a:p>
            <a:pPr marL="0" indent="0">
              <a:buNone/>
            </a:pPr>
            <a:r>
              <a:rPr lang="de-CH" dirty="0">
                <a:solidFill>
                  <a:srgbClr val="002060"/>
                </a:solidFill>
              </a:rPr>
              <a:t>Google Maps Foto Views</a:t>
            </a:r>
          </a:p>
          <a:p>
            <a:pPr marL="0" indent="0">
              <a:buNone/>
            </a:pPr>
            <a:r>
              <a:rPr lang="de-CH" dirty="0">
                <a:solidFill>
                  <a:srgbClr val="002060"/>
                </a:solidFill>
              </a:rPr>
              <a:t>3'405 und 2'181 </a:t>
            </a:r>
            <a:r>
              <a:rPr lang="de-CH" sz="1600" dirty="0">
                <a:solidFill>
                  <a:srgbClr val="002060"/>
                </a:solidFill>
              </a:rPr>
              <a:t>(Stand 29.09.2019)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>
                <a:solidFill>
                  <a:srgbClr val="002060"/>
                </a:solidFill>
              </a:rPr>
              <a:t>Grillstelle Wagenmoos</a:t>
            </a:r>
          </a:p>
          <a:p>
            <a:pPr marL="0" indent="0">
              <a:buNone/>
            </a:pPr>
            <a:r>
              <a:rPr lang="de-CH" sz="1800" dirty="0">
                <a:hlinkClick r:id="rId3"/>
              </a:rPr>
              <a:t>https://goo.gl/maps/8rqcqi1BZ7Lm8eQg6</a:t>
            </a:r>
            <a:endParaRPr lang="de-CH" sz="1800" dirty="0"/>
          </a:p>
          <a:p>
            <a:pPr marL="0" lvl="0" indent="0">
              <a:buNone/>
            </a:pPr>
            <a:r>
              <a:rPr lang="de-CH" dirty="0">
                <a:solidFill>
                  <a:srgbClr val="002060"/>
                </a:solidFill>
              </a:rPr>
              <a:t>2'876 </a:t>
            </a:r>
            <a:r>
              <a:rPr lang="de-CH" sz="1600" dirty="0">
                <a:solidFill>
                  <a:srgbClr val="002060"/>
                </a:solidFill>
              </a:rPr>
              <a:t>(Stand 29.09.2019)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153876-0490-43CC-807E-B56E5C49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952" y="4607982"/>
            <a:ext cx="2933851" cy="17526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65FF115-BA56-41C4-9131-05DD8755E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966" y="2117815"/>
            <a:ext cx="3010055" cy="17717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7E9B110-F91C-4F04-8BFE-2658E70B2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926" y="2197801"/>
            <a:ext cx="2971953" cy="1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3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CF731-05C2-4B65-82D4-E054CDA8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002060"/>
                </a:solidFill>
              </a:rPr>
              <a:t>Gottardo – ein Licht für vergessene Kinder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F9B8E-0213-4799-89E9-4989B4D8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9178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CH" sz="1800" dirty="0">
                <a:solidFill>
                  <a:srgbClr val="002060"/>
                </a:solidFill>
              </a:rPr>
              <a:t>Sie verpassen ihre Kindheit, weil sie sich um ihre kranken Eltern und Angehörige kümmern. Zehntausende Kinder sind von einer solchen Situation betroffen. Jedes dritte von ihnen wird später selber krank.</a:t>
            </a:r>
          </a:p>
          <a:p>
            <a:pPr marL="0" indent="0" algn="ctr">
              <a:buNone/>
            </a:pPr>
            <a:r>
              <a:rPr lang="de-CH" sz="1800" dirty="0">
                <a:solidFill>
                  <a:srgbClr val="002060"/>
                </a:solidFill>
              </a:rPr>
              <a:t>Hier wollen wir helfen und etwas Licht in ihren Alltag bringen!</a:t>
            </a:r>
          </a:p>
          <a:p>
            <a:endParaRPr lang="de-CH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CH" sz="1800" dirty="0">
                <a:solidFill>
                  <a:srgbClr val="002060"/>
                </a:solidFill>
              </a:rPr>
              <a:t>Wir organisieren die Etappe</a:t>
            </a:r>
          </a:p>
          <a:p>
            <a:pPr marL="0" indent="0" algn="ctr">
              <a:buNone/>
            </a:pPr>
            <a:r>
              <a:rPr lang="de-CH" sz="1800" dirty="0">
                <a:solidFill>
                  <a:srgbClr val="002060"/>
                </a:solidFill>
              </a:rPr>
              <a:t>Sursee – Weggis </a:t>
            </a:r>
          </a:p>
          <a:p>
            <a:pPr marL="0" indent="0" algn="ctr">
              <a:buNone/>
            </a:pPr>
            <a:r>
              <a:rPr lang="de-CH" sz="1800" b="1">
                <a:solidFill>
                  <a:srgbClr val="002060"/>
                </a:solidFill>
              </a:rPr>
              <a:t>Donnerstag 17.09.2020</a:t>
            </a:r>
            <a:endParaRPr lang="de-CH" sz="1800" b="1" dirty="0">
              <a:solidFill>
                <a:srgbClr val="002060"/>
              </a:solidFill>
            </a:endParaRPr>
          </a:p>
          <a:p>
            <a:endParaRPr lang="de-CH" sz="18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rgbClr val="002060"/>
                </a:solidFill>
              </a:rPr>
              <a:t>See more at: </a:t>
            </a:r>
            <a:r>
              <a:rPr lang="de-CH" sz="1400" dirty="0">
                <a:hlinkClick r:id="rId2"/>
              </a:rPr>
              <a:t>https://www.lionsclubs.ch/de/district-centro/news/news/detail/News/ein-licht-fuer-vergessene-kinder.html</a:t>
            </a:r>
            <a:endParaRPr lang="de-CH" sz="1400" dirty="0"/>
          </a:p>
        </p:txBody>
      </p:sp>
      <p:pic>
        <p:nvPicPr>
          <p:cNvPr id="6" name="Grafik 5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C1D54CFD-E305-426F-BDFC-C94AC9206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r="7204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114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 helping </a:t>
            </a:r>
            <a:r>
              <a:rPr lang="en-US" dirty="0" err="1">
                <a:solidFill>
                  <a:srgbClr val="002060"/>
                </a:solidFill>
              </a:rPr>
              <a:t>handY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Handy </a:t>
            </a:r>
            <a:r>
              <a:rPr lang="en-US" dirty="0" err="1">
                <a:solidFill>
                  <a:srgbClr val="002060"/>
                </a:solidFill>
              </a:rPr>
              <a:t>spenden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de-CH" sz="1800" dirty="0">
                <a:solidFill>
                  <a:srgbClr val="002060"/>
                </a:solidFill>
              </a:rPr>
              <a:t>Handy sammeln und zum Wiederaufbereiten oder recyclen geben</a:t>
            </a:r>
          </a:p>
          <a:p>
            <a:r>
              <a:rPr lang="de-CH" sz="1800" dirty="0">
                <a:solidFill>
                  <a:srgbClr val="002060"/>
                </a:solidFill>
              </a:rPr>
              <a:t>Aus dem entstanden Gewinn werden Projekte finanziert</a:t>
            </a: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Einnahmen pro Jahr ca. 3'000.- im Club</a:t>
            </a:r>
            <a:endParaRPr lang="en-US" sz="1800" dirty="0">
              <a:solidFill>
                <a:srgbClr val="002060"/>
              </a:solidFill>
            </a:endParaRP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Skalierung über die ganze Lions Organisation möglich</a:t>
            </a:r>
          </a:p>
          <a:p>
            <a:pPr marL="0" indent="0">
              <a:buNone/>
            </a:pPr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621898-6511-48CA-8197-2D8DAAF3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171" y="0"/>
            <a:ext cx="4899829" cy="585589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912909-1F27-49DE-90BE-996CDB39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5661749"/>
            <a:ext cx="1010060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 err="1">
                <a:solidFill>
                  <a:srgbClr val="002060"/>
                </a:solidFill>
              </a:rPr>
              <a:t>one</a:t>
            </a:r>
            <a:r>
              <a:rPr lang="de-CH" dirty="0">
                <a:solidFill>
                  <a:srgbClr val="002060"/>
                </a:solidFill>
              </a:rPr>
              <a:t> </a:t>
            </a:r>
            <a:r>
              <a:rPr lang="de-CH" dirty="0" err="1">
                <a:solidFill>
                  <a:srgbClr val="002060"/>
                </a:solidFill>
              </a:rPr>
              <a:t>day</a:t>
            </a:r>
            <a:r>
              <a:rPr lang="de-CH" dirty="0">
                <a:solidFill>
                  <a:srgbClr val="002060"/>
                </a:solidFill>
              </a:rPr>
              <a:t> in a </a:t>
            </a:r>
            <a:r>
              <a:rPr lang="de-CH" dirty="0" err="1">
                <a:solidFill>
                  <a:srgbClr val="002060"/>
                </a:solidFill>
              </a:rPr>
              <a:t>lifetime</a:t>
            </a:r>
            <a:br>
              <a:rPr lang="de-CH" dirty="0">
                <a:solidFill>
                  <a:srgbClr val="002060"/>
                </a:solidFill>
              </a:rPr>
            </a:br>
            <a:r>
              <a:rPr lang="de-CH" dirty="0">
                <a:solidFill>
                  <a:srgbClr val="002060"/>
                </a:solidFill>
              </a:rPr>
              <a:t>Tag mit Kindern</a:t>
            </a:r>
          </a:p>
        </p:txBody>
      </p:sp>
      <p:cxnSp>
        <p:nvCxnSpPr>
          <p:cNvPr id="5128" name="Straight Arrow Connector 7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de-CH" sz="1800" dirty="0">
                <a:solidFill>
                  <a:srgbClr val="002060"/>
                </a:solidFill>
              </a:rPr>
              <a:t>sozial benachteiligten Kinder und Jugendlichen evtl. mit alleinerziehenden Elternteilen einen Tag in ein Abenteuer führen z.B. Verkehrshaus</a:t>
            </a:r>
          </a:p>
          <a:p>
            <a:r>
              <a:rPr lang="de-CH" sz="1800" dirty="0">
                <a:solidFill>
                  <a:srgbClr val="002060"/>
                </a:solidFill>
              </a:rPr>
              <a:t>Gibt dem insbesondre alleinerziehenden Elternteil einen freien Tag für sich </a:t>
            </a: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Aufwand ca. 1'000.- pro 15 Kinder/</a:t>
            </a:r>
            <a:r>
              <a:rPr lang="de-CH" sz="1800" dirty="0" err="1">
                <a:solidFill>
                  <a:srgbClr val="002060"/>
                </a:solidFill>
              </a:rPr>
              <a:t>Jundengliche</a:t>
            </a:r>
            <a:endParaRPr lang="de-CH" sz="1800" dirty="0">
              <a:solidFill>
                <a:srgbClr val="002060"/>
              </a:solidFill>
            </a:endParaRP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Zusammenarbeit mit Susi Sager Club???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5126" name="Picture 6" descr="Image result for verkehrshaus luzern">
            <a:extLst>
              <a:ext uri="{FF2B5EF4-FFF2-40B4-BE49-F238E27FC236}">
                <a16:creationId xmlns:a16="http://schemas.microsoft.com/office/drawing/2014/main" id="{1FB5D972-2301-44C8-B43F-96422ED6A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6" r="11377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ABFB8A-9566-49E4-B410-47676983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5661749"/>
            <a:ext cx="1010060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8C53-7590-474E-9177-DF3D6F9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>
                <a:solidFill>
                  <a:srgbClr val="002060"/>
                </a:solidFill>
              </a:rPr>
              <a:t>Neophyten bekämpfen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AC119-87CA-45B3-B713-9CD1EE6B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de-CH" sz="1800" dirty="0">
                <a:solidFill>
                  <a:srgbClr val="002060"/>
                </a:solidFill>
              </a:rPr>
              <a:t>Neophyten in auserwählten Bereichen im und um unser Clubgebiet durch ausrupfen und vernichten bekämpfen</a:t>
            </a: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Aufwand ca. 200.- pro Tag für Wurst und Brot</a:t>
            </a:r>
          </a:p>
          <a:p>
            <a:pPr marL="0"/>
            <a:r>
              <a:rPr lang="de-CH" sz="1800" dirty="0">
                <a:solidFill>
                  <a:srgbClr val="002060"/>
                </a:solidFill>
              </a:rPr>
              <a:t>Zusammenarbeit mit Leos und anderen Clubs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7172" name="Picture 4" descr="Image result for neophyten ausrotten">
            <a:extLst>
              <a:ext uri="{FF2B5EF4-FFF2-40B4-BE49-F238E27FC236}">
                <a16:creationId xmlns:a16="http://schemas.microsoft.com/office/drawing/2014/main" id="{D7B53844-3D35-430E-A156-52788EDBF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5" r="26993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ABFB8A-9566-49E4-B410-47676983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5661749"/>
            <a:ext cx="1010060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Breitbild</PresentationFormat>
  <Paragraphs>61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Activities</vt:lpstr>
      <vt:lpstr>Activity Principles</vt:lpstr>
      <vt:lpstr>Lehre in Kolumbien niños jugandos</vt:lpstr>
      <vt:lpstr>Grillstellen Feuer und Flamme</vt:lpstr>
      <vt:lpstr>Grillstellen by Lions Club Habsburg</vt:lpstr>
      <vt:lpstr>Gottardo – ein Licht für vergessene Kinder</vt:lpstr>
      <vt:lpstr>a helping handY Handy spenden</vt:lpstr>
      <vt:lpstr>one day in a lifetime Tag mit Kindern</vt:lpstr>
      <vt:lpstr>Neophyten bekämpfen</vt:lpstr>
      <vt:lpstr>PROJEKT CLEAN 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</dc:title>
  <dc:creator>Nobile Alexander, INI-RLA-ADP-AD</dc:creator>
  <cp:lastModifiedBy>Nobile Alexander, INI-RLA-ADP-AD</cp:lastModifiedBy>
  <cp:revision>4</cp:revision>
  <dcterms:created xsi:type="dcterms:W3CDTF">2019-11-15T14:31:59Z</dcterms:created>
  <dcterms:modified xsi:type="dcterms:W3CDTF">2019-11-15T14:58:59Z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1fccfb-80ca-4fe1-a574-1516544edb53_Enabled">
    <vt:lpwstr>True</vt:lpwstr>
  </property>
  <property fmtid="{D5CDD505-2E9C-101B-9397-08002B2CF9AE}" pid="3" name="MSIP_Label_2e1fccfb-80ca-4fe1-a574-1516544edb53_SiteId">
    <vt:lpwstr>364e5b87-c1c7-420d-9bee-c35d19b557a1</vt:lpwstr>
  </property>
  <property fmtid="{D5CDD505-2E9C-101B-9397-08002B2CF9AE}" pid="4" name="MSIP_Label_2e1fccfb-80ca-4fe1-a574-1516544edb53_Owner">
    <vt:lpwstr>Alexander.Nobile@swisscom.com</vt:lpwstr>
  </property>
  <property fmtid="{D5CDD505-2E9C-101B-9397-08002B2CF9AE}" pid="5" name="MSIP_Label_2e1fccfb-80ca-4fe1-a574-1516544edb53_SetDate">
    <vt:lpwstr>2019-11-15T14:46:38.7145313Z</vt:lpwstr>
  </property>
  <property fmtid="{D5CDD505-2E9C-101B-9397-08002B2CF9AE}" pid="6" name="MSIP_Label_2e1fccfb-80ca-4fe1-a574-1516544edb53_Name">
    <vt:lpwstr>C2 General</vt:lpwstr>
  </property>
  <property fmtid="{D5CDD505-2E9C-101B-9397-08002B2CF9AE}" pid="7" name="MSIP_Label_2e1fccfb-80ca-4fe1-a574-1516544edb53_Application">
    <vt:lpwstr>Microsoft Azure Information Protection</vt:lpwstr>
  </property>
  <property fmtid="{D5CDD505-2E9C-101B-9397-08002B2CF9AE}" pid="8" name="MSIP_Label_2e1fccfb-80ca-4fe1-a574-1516544edb53_ActionId">
    <vt:lpwstr>902c90c1-8e8f-4a1c-8fb7-2ae58b1505d7</vt:lpwstr>
  </property>
  <property fmtid="{D5CDD505-2E9C-101B-9397-08002B2CF9AE}" pid="9" name="MSIP_Label_2e1fccfb-80ca-4fe1-a574-1516544edb53_Extended_MSFT_Method">
    <vt:lpwstr>Automatic</vt:lpwstr>
  </property>
  <property fmtid="{D5CDD505-2E9C-101B-9397-08002B2CF9AE}" pid="10" name="Sensitivity">
    <vt:lpwstr>C2 General</vt:lpwstr>
  </property>
</Properties>
</file>